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2"/>
  </p:notesMasterIdLst>
  <p:sldIdLst>
    <p:sldId id="256" r:id="rId2"/>
    <p:sldId id="260" r:id="rId3"/>
    <p:sldId id="259" r:id="rId4"/>
    <p:sldId id="291" r:id="rId5"/>
    <p:sldId id="298" r:id="rId6"/>
    <p:sldId id="292" r:id="rId7"/>
    <p:sldId id="305" r:id="rId8"/>
    <p:sldId id="293" r:id="rId9"/>
    <p:sldId id="299" r:id="rId10"/>
    <p:sldId id="294" r:id="rId11"/>
    <p:sldId id="317" r:id="rId12"/>
    <p:sldId id="300" r:id="rId13"/>
    <p:sldId id="306" r:id="rId14"/>
    <p:sldId id="307" r:id="rId15"/>
    <p:sldId id="295" r:id="rId16"/>
    <p:sldId id="301" r:id="rId17"/>
    <p:sldId id="315" r:id="rId18"/>
    <p:sldId id="316" r:id="rId19"/>
    <p:sldId id="302" r:id="rId20"/>
    <p:sldId id="308" r:id="rId21"/>
    <p:sldId id="312" r:id="rId22"/>
    <p:sldId id="309" r:id="rId23"/>
    <p:sldId id="310" r:id="rId24"/>
    <p:sldId id="311" r:id="rId25"/>
    <p:sldId id="313" r:id="rId26"/>
    <p:sldId id="296" r:id="rId27"/>
    <p:sldId id="303" r:id="rId28"/>
    <p:sldId id="297" r:id="rId29"/>
    <p:sldId id="304" r:id="rId30"/>
    <p:sldId id="314" r:id="rId31"/>
  </p:sldIdLst>
  <p:sldSz cx="9144000" cy="5143500" type="screen16x9"/>
  <p:notesSz cx="6858000" cy="9144000"/>
  <p:embeddedFontLst>
    <p:embeddedFont>
      <p:font typeface="Inter" panose="020B0604020202020204" charset="0"/>
      <p:regular r:id="rId33"/>
      <p:bold r:id="rId34"/>
      <p:italic r:id="rId35"/>
      <p:boldItalic r:id="rId36"/>
    </p:embeddedFont>
    <p:embeddedFont>
      <p:font typeface="Inter Medium" panose="020B0604020202020204" charset="0"/>
      <p:regular r:id="rId37"/>
      <p:bold r:id="rId38"/>
      <p:italic r:id="rId39"/>
      <p:boldItalic r:id="rId40"/>
    </p:embeddedFont>
    <p:embeddedFont>
      <p:font typeface="Nunito Light" pitchFamily="2" charset="0"/>
      <p:regular r:id="rId41"/>
      <p: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76A966-B9AE-4DF4-A255-771052197DE3}">
  <a:tblStyle styleId="{7976A966-B9AE-4DF4-A255-771052197D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080E39F-0C30-42E0-BDAC-220C86A7C71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 snapToGrid="0">
      <p:cViewPr varScale="1">
        <p:scale>
          <a:sx n="87" d="100"/>
          <a:sy n="8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8300ce3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8300ce3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FFA22783-68D5-005A-6D38-BA2789CE5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7e906a12e_0_14008:notes">
            <a:extLst>
              <a:ext uri="{FF2B5EF4-FFF2-40B4-BE49-F238E27FC236}">
                <a16:creationId xmlns:a16="http://schemas.microsoft.com/office/drawing/2014/main" id="{C3E38786-3B22-5B25-63DB-9BC06578B5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7e906a12e_0_14008:notes">
            <a:extLst>
              <a:ext uri="{FF2B5EF4-FFF2-40B4-BE49-F238E27FC236}">
                <a16:creationId xmlns:a16="http://schemas.microsoft.com/office/drawing/2014/main" id="{E1237876-1FFF-4202-0EE5-C99558D217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399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EE550F3C-D612-DD98-EC0E-2797B2B40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>
            <a:extLst>
              <a:ext uri="{FF2B5EF4-FFF2-40B4-BE49-F238E27FC236}">
                <a16:creationId xmlns:a16="http://schemas.microsoft.com/office/drawing/2014/main" id="{47C89AF8-2EA0-3CAF-C412-92FF2AD4DD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>
            <a:extLst>
              <a:ext uri="{FF2B5EF4-FFF2-40B4-BE49-F238E27FC236}">
                <a16:creationId xmlns:a16="http://schemas.microsoft.com/office/drawing/2014/main" id="{940ABB17-25FD-8326-5083-2ADF2AD418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583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BD7D2C68-A3C6-8EFA-EDCD-854BAB6C0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>
            <a:extLst>
              <a:ext uri="{FF2B5EF4-FFF2-40B4-BE49-F238E27FC236}">
                <a16:creationId xmlns:a16="http://schemas.microsoft.com/office/drawing/2014/main" id="{D67ED5ED-C077-D54E-2D64-8E40E73503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>
            <a:extLst>
              <a:ext uri="{FF2B5EF4-FFF2-40B4-BE49-F238E27FC236}">
                <a16:creationId xmlns:a16="http://schemas.microsoft.com/office/drawing/2014/main" id="{5664004D-0913-C12F-B920-E17B244B38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311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6EE3BC5C-9164-19AA-5D8D-E7DB14760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>
            <a:extLst>
              <a:ext uri="{FF2B5EF4-FFF2-40B4-BE49-F238E27FC236}">
                <a16:creationId xmlns:a16="http://schemas.microsoft.com/office/drawing/2014/main" id="{3DB43FBA-D905-545D-133E-B60A34266C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>
            <a:extLst>
              <a:ext uri="{FF2B5EF4-FFF2-40B4-BE49-F238E27FC236}">
                <a16:creationId xmlns:a16="http://schemas.microsoft.com/office/drawing/2014/main" id="{7989E364-EF5B-8CEF-5D2B-C7903794D2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2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DAEF282D-9B17-9B5D-6737-C570C9B0F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7e906a12e_0_14008:notes">
            <a:extLst>
              <a:ext uri="{FF2B5EF4-FFF2-40B4-BE49-F238E27FC236}">
                <a16:creationId xmlns:a16="http://schemas.microsoft.com/office/drawing/2014/main" id="{AD9C36B3-F479-1C83-C1BA-00DF56B6B3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7e906a12e_0_14008:notes">
            <a:extLst>
              <a:ext uri="{FF2B5EF4-FFF2-40B4-BE49-F238E27FC236}">
                <a16:creationId xmlns:a16="http://schemas.microsoft.com/office/drawing/2014/main" id="{30CBC63D-5CF3-AC7D-241C-346B524F9D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06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E2B11323-9B26-1772-37DD-6D75394E9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>
            <a:extLst>
              <a:ext uri="{FF2B5EF4-FFF2-40B4-BE49-F238E27FC236}">
                <a16:creationId xmlns:a16="http://schemas.microsoft.com/office/drawing/2014/main" id="{7C759C88-7C52-57C2-515E-B4FD9A1228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>
            <a:extLst>
              <a:ext uri="{FF2B5EF4-FFF2-40B4-BE49-F238E27FC236}">
                <a16:creationId xmlns:a16="http://schemas.microsoft.com/office/drawing/2014/main" id="{7AB8E549-1860-AE62-D2B5-70D3D40B75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628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09D4C4FA-AA43-E3AB-79AC-C7CC3B1D6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>
            <a:extLst>
              <a:ext uri="{FF2B5EF4-FFF2-40B4-BE49-F238E27FC236}">
                <a16:creationId xmlns:a16="http://schemas.microsoft.com/office/drawing/2014/main" id="{C1DAE4BE-EF43-226E-0CA4-263E696094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>
            <a:extLst>
              <a:ext uri="{FF2B5EF4-FFF2-40B4-BE49-F238E27FC236}">
                <a16:creationId xmlns:a16="http://schemas.microsoft.com/office/drawing/2014/main" id="{2584CD88-7335-A015-2AFE-783033C49D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425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1A312072-EF97-9CAC-F609-A976CE5A6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>
            <a:extLst>
              <a:ext uri="{FF2B5EF4-FFF2-40B4-BE49-F238E27FC236}">
                <a16:creationId xmlns:a16="http://schemas.microsoft.com/office/drawing/2014/main" id="{743D10AD-D1D3-74FE-EDDF-82C7043B0F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>
            <a:extLst>
              <a:ext uri="{FF2B5EF4-FFF2-40B4-BE49-F238E27FC236}">
                <a16:creationId xmlns:a16="http://schemas.microsoft.com/office/drawing/2014/main" id="{748B9ED5-1ED2-4576-23C4-5C2833FC18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763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547A0C45-4705-7071-346C-214A2AF22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>
            <a:extLst>
              <a:ext uri="{FF2B5EF4-FFF2-40B4-BE49-F238E27FC236}">
                <a16:creationId xmlns:a16="http://schemas.microsoft.com/office/drawing/2014/main" id="{1307230D-F20A-D35E-272F-B180CD2190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>
            <a:extLst>
              <a:ext uri="{FF2B5EF4-FFF2-40B4-BE49-F238E27FC236}">
                <a16:creationId xmlns:a16="http://schemas.microsoft.com/office/drawing/2014/main" id="{3C9CC4D5-FF29-0488-9078-4417E616C5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4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A50BD2AF-4BCF-B611-B752-A031E1D27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>
            <a:extLst>
              <a:ext uri="{FF2B5EF4-FFF2-40B4-BE49-F238E27FC236}">
                <a16:creationId xmlns:a16="http://schemas.microsoft.com/office/drawing/2014/main" id="{C6249412-4610-1E24-3E1A-CB6F492457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>
            <a:extLst>
              <a:ext uri="{FF2B5EF4-FFF2-40B4-BE49-F238E27FC236}">
                <a16:creationId xmlns:a16="http://schemas.microsoft.com/office/drawing/2014/main" id="{27FC80CC-4D63-6746-1382-0384D67A9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8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7e906a12e_0_14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7e906a12e_0_14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B31AEFA5-0835-F5BD-7336-50C5DB817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>
            <a:extLst>
              <a:ext uri="{FF2B5EF4-FFF2-40B4-BE49-F238E27FC236}">
                <a16:creationId xmlns:a16="http://schemas.microsoft.com/office/drawing/2014/main" id="{2B5FC969-34FD-F400-704D-1549AD5DEF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>
            <a:extLst>
              <a:ext uri="{FF2B5EF4-FFF2-40B4-BE49-F238E27FC236}">
                <a16:creationId xmlns:a16="http://schemas.microsoft.com/office/drawing/2014/main" id="{355F5F8A-997B-AA86-EEB5-FA6AA57A4E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053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5C141A78-B685-20A5-96B4-AADD325D4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>
            <a:extLst>
              <a:ext uri="{FF2B5EF4-FFF2-40B4-BE49-F238E27FC236}">
                <a16:creationId xmlns:a16="http://schemas.microsoft.com/office/drawing/2014/main" id="{0DBA0000-98C7-3EC2-32B4-11ED6B4EBD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>
            <a:extLst>
              <a:ext uri="{FF2B5EF4-FFF2-40B4-BE49-F238E27FC236}">
                <a16:creationId xmlns:a16="http://schemas.microsoft.com/office/drawing/2014/main" id="{A951FF68-FD3B-D36F-D56A-7C9D0CD4C8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329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157A43B7-A930-4864-DF62-1943B1048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7e906a12e_0_14008:notes">
            <a:extLst>
              <a:ext uri="{FF2B5EF4-FFF2-40B4-BE49-F238E27FC236}">
                <a16:creationId xmlns:a16="http://schemas.microsoft.com/office/drawing/2014/main" id="{FFEFFC75-9759-7928-0007-19A37C0AAF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7e906a12e_0_14008:notes">
            <a:extLst>
              <a:ext uri="{FF2B5EF4-FFF2-40B4-BE49-F238E27FC236}">
                <a16:creationId xmlns:a16="http://schemas.microsoft.com/office/drawing/2014/main" id="{1154DCC0-D0DE-8B6D-CADC-2E09912A08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79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289CC054-826C-4FC2-0BF7-D8600FD72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>
            <a:extLst>
              <a:ext uri="{FF2B5EF4-FFF2-40B4-BE49-F238E27FC236}">
                <a16:creationId xmlns:a16="http://schemas.microsoft.com/office/drawing/2014/main" id="{B8C9CBFB-0EAF-3022-537D-69B73FCFF6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>
            <a:extLst>
              <a:ext uri="{FF2B5EF4-FFF2-40B4-BE49-F238E27FC236}">
                <a16:creationId xmlns:a16="http://schemas.microsoft.com/office/drawing/2014/main" id="{CE4BAAF0-DCB4-E34D-CB05-D3FC0AB114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001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316CD264-6517-3772-4CFB-B6CC2B6B4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7e906a12e_0_14008:notes">
            <a:extLst>
              <a:ext uri="{FF2B5EF4-FFF2-40B4-BE49-F238E27FC236}">
                <a16:creationId xmlns:a16="http://schemas.microsoft.com/office/drawing/2014/main" id="{B4B539B3-58D9-5CBD-5F4A-09F5045D36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7e906a12e_0_14008:notes">
            <a:extLst>
              <a:ext uri="{FF2B5EF4-FFF2-40B4-BE49-F238E27FC236}">
                <a16:creationId xmlns:a16="http://schemas.microsoft.com/office/drawing/2014/main" id="{36F46B01-3A90-692C-B24F-22F2D02D65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648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ECDE1653-1458-D89C-BE3A-792CEB4C9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>
            <a:extLst>
              <a:ext uri="{FF2B5EF4-FFF2-40B4-BE49-F238E27FC236}">
                <a16:creationId xmlns:a16="http://schemas.microsoft.com/office/drawing/2014/main" id="{5906EF38-7B78-3465-A0F6-E515044E3C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>
            <a:extLst>
              <a:ext uri="{FF2B5EF4-FFF2-40B4-BE49-F238E27FC236}">
                <a16:creationId xmlns:a16="http://schemas.microsoft.com/office/drawing/2014/main" id="{F3AD0077-3B13-D21B-EF2B-CD32D0FA08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332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66625040-DC4D-86A4-2CEA-15E532390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7e906a12e_0_14008:notes">
            <a:extLst>
              <a:ext uri="{FF2B5EF4-FFF2-40B4-BE49-F238E27FC236}">
                <a16:creationId xmlns:a16="http://schemas.microsoft.com/office/drawing/2014/main" id="{63D231C9-D651-6F90-C1A7-88418A3B9B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7e906a12e_0_14008:notes">
            <a:extLst>
              <a:ext uri="{FF2B5EF4-FFF2-40B4-BE49-F238E27FC236}">
                <a16:creationId xmlns:a16="http://schemas.microsoft.com/office/drawing/2014/main" id="{5287DB41-391F-4F16-AB30-EF1EF4C76D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036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82ED01A7-A871-8D8D-CFD2-AE0E7DE2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7e906a12e_0_14008:notes">
            <a:extLst>
              <a:ext uri="{FF2B5EF4-FFF2-40B4-BE49-F238E27FC236}">
                <a16:creationId xmlns:a16="http://schemas.microsoft.com/office/drawing/2014/main" id="{A4C6F7D3-F10D-93EA-3D16-8CF7D25F87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7e906a12e_0_14008:notes">
            <a:extLst>
              <a:ext uri="{FF2B5EF4-FFF2-40B4-BE49-F238E27FC236}">
                <a16:creationId xmlns:a16="http://schemas.microsoft.com/office/drawing/2014/main" id="{06B30CC4-1C07-E523-B91B-C4AEB2A334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436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90D45FED-F435-4B2E-D07D-663604D15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>
            <a:extLst>
              <a:ext uri="{FF2B5EF4-FFF2-40B4-BE49-F238E27FC236}">
                <a16:creationId xmlns:a16="http://schemas.microsoft.com/office/drawing/2014/main" id="{3E915261-7F53-3CCF-4C45-6BB8B09615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>
            <a:extLst>
              <a:ext uri="{FF2B5EF4-FFF2-40B4-BE49-F238E27FC236}">
                <a16:creationId xmlns:a16="http://schemas.microsoft.com/office/drawing/2014/main" id="{0B35A356-DCD5-D5F3-1A6F-3505187AB0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24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101CECBB-2530-874D-13E6-A6F13A9F0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7e906a12e_0_14008:notes">
            <a:extLst>
              <a:ext uri="{FF2B5EF4-FFF2-40B4-BE49-F238E27FC236}">
                <a16:creationId xmlns:a16="http://schemas.microsoft.com/office/drawing/2014/main" id="{730191F8-782E-E0E1-695E-F03678B78C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7e906a12e_0_14008:notes">
            <a:extLst>
              <a:ext uri="{FF2B5EF4-FFF2-40B4-BE49-F238E27FC236}">
                <a16:creationId xmlns:a16="http://schemas.microsoft.com/office/drawing/2014/main" id="{22FEC056-A2FA-437F-0EB4-1662A65CDA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641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5FAFFEFD-AF4C-7D25-9C82-2C5858364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>
            <a:extLst>
              <a:ext uri="{FF2B5EF4-FFF2-40B4-BE49-F238E27FC236}">
                <a16:creationId xmlns:a16="http://schemas.microsoft.com/office/drawing/2014/main" id="{B6D2E7B9-6404-397B-FA07-1A04DC922C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>
            <a:extLst>
              <a:ext uri="{FF2B5EF4-FFF2-40B4-BE49-F238E27FC236}">
                <a16:creationId xmlns:a16="http://schemas.microsoft.com/office/drawing/2014/main" id="{51827802-D664-39EB-3462-C8A4E38349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301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29561517-8ECD-1A21-5EC6-448656339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7e906a12e_0_14008:notes">
            <a:extLst>
              <a:ext uri="{FF2B5EF4-FFF2-40B4-BE49-F238E27FC236}">
                <a16:creationId xmlns:a16="http://schemas.microsoft.com/office/drawing/2014/main" id="{A6DAA0EF-C20A-7A51-4FFA-B761A3CF8F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7e906a12e_0_14008:notes">
            <a:extLst>
              <a:ext uri="{FF2B5EF4-FFF2-40B4-BE49-F238E27FC236}">
                <a16:creationId xmlns:a16="http://schemas.microsoft.com/office/drawing/2014/main" id="{F7D7F261-8DA2-EEA1-BDD0-488B53A42B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089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1FDA74E8-CDA9-D0FD-3ADF-DB38AE3ED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>
            <a:extLst>
              <a:ext uri="{FF2B5EF4-FFF2-40B4-BE49-F238E27FC236}">
                <a16:creationId xmlns:a16="http://schemas.microsoft.com/office/drawing/2014/main" id="{2A08E03A-7CC5-BD9C-9B1F-A3080501EA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>
            <a:extLst>
              <a:ext uri="{FF2B5EF4-FFF2-40B4-BE49-F238E27FC236}">
                <a16:creationId xmlns:a16="http://schemas.microsoft.com/office/drawing/2014/main" id="{F78705E4-9616-EC5F-1DE3-463EC6F697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752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066800"/>
            <a:ext cx="54078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6" y="3395547"/>
            <a:ext cx="63501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2376" y="1861301"/>
            <a:ext cx="41319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22376" y="984098"/>
            <a:ext cx="1235700" cy="87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22374" y="3431199"/>
            <a:ext cx="4131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3681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713225" y="1744525"/>
            <a:ext cx="3681300" cy="21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>
            <a:spLocks noGrp="1"/>
          </p:cNvSpPr>
          <p:nvPr>
            <p:ph type="pic" idx="2"/>
          </p:nvPr>
        </p:nvSpPr>
        <p:spPr>
          <a:xfrm>
            <a:off x="4709525" y="445775"/>
            <a:ext cx="3721200" cy="4251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150"/>
            <a:ext cx="6576000" cy="15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1284000" y="29018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713225" y="1744525"/>
            <a:ext cx="3681300" cy="21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3681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>
            <a:spLocks noGrp="1"/>
          </p:cNvSpPr>
          <p:nvPr>
            <p:ph type="pic" idx="2"/>
          </p:nvPr>
        </p:nvSpPr>
        <p:spPr>
          <a:xfrm>
            <a:off x="4709525" y="445775"/>
            <a:ext cx="3721200" cy="4251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8" r:id="rId10"/>
    <p:sldLayoutId id="2147483669" r:id="rId11"/>
  </p:sldLayoutIdLst>
  <p:transition spd="slow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371682" y="464441"/>
            <a:ext cx="6646043" cy="27058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ProjectPulse:</a:t>
            </a:r>
            <a:br>
              <a:rPr lang="en" sz="5400" dirty="0"/>
            </a:br>
            <a:r>
              <a:rPr lang="en" sz="1800" dirty="0"/>
              <a:t> </a:t>
            </a:r>
            <a:br>
              <a:rPr lang="en" sz="5400" dirty="0"/>
            </a:br>
            <a:r>
              <a:rPr lang="en" sz="4400" dirty="0"/>
              <a:t>TASK</a:t>
            </a:r>
            <a:br>
              <a:rPr lang="en" sz="4400" dirty="0"/>
            </a:br>
            <a:r>
              <a:rPr lang="en" sz="4400" dirty="0"/>
              <a:t>MANAGEMENT</a:t>
            </a:r>
            <a:br>
              <a:rPr lang="en" sz="4400" dirty="0"/>
            </a:br>
            <a:r>
              <a:rPr lang="en" sz="4400" dirty="0"/>
              <a:t>APP</a:t>
            </a:r>
            <a:endParaRPr sz="5400" dirty="0"/>
          </a:p>
        </p:txBody>
      </p:sp>
      <p:sp>
        <p:nvSpPr>
          <p:cNvPr id="138" name="Google Shape;138;p28"/>
          <p:cNvSpPr txBox="1">
            <a:spLocks noGrp="1"/>
          </p:cNvSpPr>
          <p:nvPr>
            <p:ph type="subTitle" idx="1"/>
          </p:nvPr>
        </p:nvSpPr>
        <p:spPr>
          <a:xfrm>
            <a:off x="202376" y="3697335"/>
            <a:ext cx="3014549" cy="926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u="sng" dirty="0"/>
              <a:t>Team#7</a:t>
            </a:r>
            <a:br>
              <a:rPr lang="en" dirty="0"/>
            </a:br>
            <a:r>
              <a:rPr lang="en" dirty="0"/>
              <a:t>Tauha Imran	22i-1239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Minahil Ali	22i-0847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Nabeed Haider	22i-0871</a:t>
            </a:r>
            <a:endParaRPr dirty="0"/>
          </a:p>
        </p:txBody>
      </p:sp>
      <p:sp>
        <p:nvSpPr>
          <p:cNvPr id="2" name="Google Shape;137;p28">
            <a:extLst>
              <a:ext uri="{FF2B5EF4-FFF2-40B4-BE49-F238E27FC236}">
                <a16:creationId xmlns:a16="http://schemas.microsoft.com/office/drawing/2014/main" id="{B14C48B3-9FAE-C586-B8B6-67ABE4CE570F}"/>
              </a:ext>
            </a:extLst>
          </p:cNvPr>
          <p:cNvSpPr txBox="1">
            <a:spLocks/>
          </p:cNvSpPr>
          <p:nvPr/>
        </p:nvSpPr>
        <p:spPr>
          <a:xfrm>
            <a:off x="5614944" y="4377032"/>
            <a:ext cx="3411156" cy="493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 Medium"/>
              <a:buNone/>
              <a:defRPr sz="6000" b="0" i="0" u="none" strike="noStrike" cap="non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 Medium"/>
              <a:buNone/>
              <a:defRPr sz="5200" b="0" i="0" u="none" strike="noStrike" cap="none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 Medium"/>
              <a:buNone/>
              <a:defRPr sz="5200" b="0" i="0" u="none" strike="noStrike" cap="none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 Medium"/>
              <a:buNone/>
              <a:defRPr sz="5200" b="0" i="0" u="none" strike="noStrike" cap="none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 Medium"/>
              <a:buNone/>
              <a:defRPr sz="5200" b="0" i="0" u="none" strike="noStrike" cap="none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 Medium"/>
              <a:buNone/>
              <a:defRPr sz="5200" b="0" i="0" u="none" strike="noStrike" cap="none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 Medium"/>
              <a:buNone/>
              <a:defRPr sz="5200" b="0" i="0" u="none" strike="noStrike" cap="none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 Medium"/>
              <a:buNone/>
              <a:defRPr sz="5200" b="0" i="0" u="none" strike="noStrike" cap="none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 Medium"/>
              <a:buNone/>
              <a:defRPr sz="5200" b="0" i="0" u="none" strike="noStrike" cap="none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r>
              <a:rPr lang="en-US" sz="2400" i="1" dirty="0"/>
              <a:t>Deliverable F – SE D3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F51CE5-350A-4F13-48E9-2E48E1555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297" y="273145"/>
            <a:ext cx="3576803" cy="357680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48A65FBA-62C2-6C57-BFEC-5C1B91802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>
            <a:extLst>
              <a:ext uri="{FF2B5EF4-FFF2-40B4-BE49-F238E27FC236}">
                <a16:creationId xmlns:a16="http://schemas.microsoft.com/office/drawing/2014/main" id="{271FD16B-6862-84FC-F5C2-1B170CFFAC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1861301"/>
            <a:ext cx="41319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br>
              <a:rPr lang="en" dirty="0"/>
            </a:br>
            <a:r>
              <a:rPr lang="en" dirty="0"/>
              <a:t>Diagrams</a:t>
            </a:r>
            <a:endParaRPr dirty="0"/>
          </a:p>
        </p:txBody>
      </p:sp>
      <p:sp>
        <p:nvSpPr>
          <p:cNvPr id="192" name="Google Shape;192;p32">
            <a:extLst>
              <a:ext uri="{FF2B5EF4-FFF2-40B4-BE49-F238E27FC236}">
                <a16:creationId xmlns:a16="http://schemas.microsoft.com/office/drawing/2014/main" id="{C6ACCAFB-F062-3389-EE39-6DFE1519AF8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2376" y="984098"/>
            <a:ext cx="1235700" cy="8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245112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4D2588E-B731-16D7-1B2D-A995FCB3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244" y="296988"/>
            <a:ext cx="6524823" cy="43411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60E440-1182-BCCE-945F-CB5738248481}"/>
              </a:ext>
            </a:extLst>
          </p:cNvPr>
          <p:cNvSpPr txBox="1"/>
          <p:nvPr/>
        </p:nvSpPr>
        <p:spPr>
          <a:xfrm>
            <a:off x="193713" y="2033141"/>
            <a:ext cx="18444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dirty="0"/>
              <a:t>Usecase</a:t>
            </a:r>
          </a:p>
          <a:p>
            <a:pPr>
              <a:buNone/>
            </a:pPr>
            <a:r>
              <a:rPr lang="en-US" sz="3200" dirty="0"/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1420939715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15BDC19B-B4C9-FF77-B8D0-E1CE871E7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6FB5B6E-73AA-14ED-8D3C-B9160F0F4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319" y="302008"/>
            <a:ext cx="6008956" cy="44260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3A7594-C3E0-E524-A769-9F133ABA379F}"/>
              </a:ext>
            </a:extLst>
          </p:cNvPr>
          <p:cNvSpPr txBox="1"/>
          <p:nvPr/>
        </p:nvSpPr>
        <p:spPr>
          <a:xfrm>
            <a:off x="197731" y="1554004"/>
            <a:ext cx="28539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dirty="0"/>
              <a:t>UML</a:t>
            </a:r>
          </a:p>
          <a:p>
            <a:pPr>
              <a:buNone/>
            </a:pPr>
            <a:r>
              <a:rPr lang="en-US" sz="3200" dirty="0"/>
              <a:t>Package</a:t>
            </a:r>
          </a:p>
          <a:p>
            <a:pPr>
              <a:buNone/>
            </a:pPr>
            <a:r>
              <a:rPr lang="en-US" sz="3200" dirty="0"/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122187899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ED7168D9-D664-D6FF-02C3-62B9F8D6C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 black rectangular box with white text&#10;&#10;AI-generated content may be incorrect.">
            <a:extLst>
              <a:ext uri="{FF2B5EF4-FFF2-40B4-BE49-F238E27FC236}">
                <a16:creationId xmlns:a16="http://schemas.microsoft.com/office/drawing/2014/main" id="{9A1F88F3-DEB5-02FE-E93B-975A2A8E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1" y="875153"/>
            <a:ext cx="8593157" cy="38559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E29D37-B067-319C-396B-B4C51FA915E4}"/>
              </a:ext>
            </a:extLst>
          </p:cNvPr>
          <p:cNvSpPr txBox="1"/>
          <p:nvPr/>
        </p:nvSpPr>
        <p:spPr>
          <a:xfrm>
            <a:off x="2566642" y="202243"/>
            <a:ext cx="40107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dirty="0"/>
              <a:t>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3402241348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FCDFB33A-914A-8447-A732-54D87EA9C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1B7CF3F-A6A7-1549-00CE-03126890A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30" y="682357"/>
            <a:ext cx="8363340" cy="37787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4599404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31C8307F-7D37-37F5-940D-72249AB49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>
            <a:extLst>
              <a:ext uri="{FF2B5EF4-FFF2-40B4-BE49-F238E27FC236}">
                <a16:creationId xmlns:a16="http://schemas.microsoft.com/office/drawing/2014/main" id="{D447942D-CC2E-B3E6-FF4D-BDD7F6A34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1861301"/>
            <a:ext cx="4620805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br>
              <a:rPr lang="en" dirty="0"/>
            </a:br>
            <a:r>
              <a:rPr lang="en" dirty="0"/>
              <a:t>Implementation</a:t>
            </a:r>
            <a:endParaRPr dirty="0"/>
          </a:p>
        </p:txBody>
      </p:sp>
      <p:sp>
        <p:nvSpPr>
          <p:cNvPr id="192" name="Google Shape;192;p32">
            <a:extLst>
              <a:ext uri="{FF2B5EF4-FFF2-40B4-BE49-F238E27FC236}">
                <a16:creationId xmlns:a16="http://schemas.microsoft.com/office/drawing/2014/main" id="{72D17EF0-E969-39A7-1819-369030EC0BE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2376" y="984098"/>
            <a:ext cx="1235700" cy="8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193" name="Google Shape;193;p32">
            <a:extLst>
              <a:ext uri="{FF2B5EF4-FFF2-40B4-BE49-F238E27FC236}">
                <a16:creationId xmlns:a16="http://schemas.microsoft.com/office/drawing/2014/main" id="{38BAC263-9D09-7994-4BD4-9EDC97C75E4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2374" y="3431199"/>
            <a:ext cx="4131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81717"/>
              </a:buClr>
              <a:buSzPts val="1100"/>
              <a:buFont typeface="Arial"/>
              <a:buNone/>
            </a:pPr>
            <a:r>
              <a:rPr lang="en" dirty="0"/>
              <a:t>Screenshots of the actual implementation.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074040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5714C939-BE42-AA51-8BE5-BCE733CEC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DFA6E4-C376-74B2-F547-E935F125D9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62125" y="57150"/>
            <a:ext cx="561975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6E267-8FC7-02A7-0080-A92AC2930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289" t="16064" r="1143" b="5114"/>
          <a:stretch/>
        </p:blipFill>
        <p:spPr>
          <a:xfrm>
            <a:off x="2676202" y="139661"/>
            <a:ext cx="6248034" cy="4560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F9CE8C-D5E2-B40A-AD61-437FD13F6A9F}"/>
              </a:ext>
            </a:extLst>
          </p:cNvPr>
          <p:cNvSpPr txBox="1"/>
          <p:nvPr/>
        </p:nvSpPr>
        <p:spPr>
          <a:xfrm>
            <a:off x="219764" y="276048"/>
            <a:ext cx="245643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An</a:t>
            </a:r>
          </a:p>
          <a:p>
            <a:pPr>
              <a:buNone/>
            </a:pPr>
            <a:r>
              <a:rPr lang="en-US" sz="3200" b="1" dirty="0"/>
              <a:t>Overview</a:t>
            </a:r>
          </a:p>
          <a:p>
            <a:pPr>
              <a:buNone/>
            </a:pPr>
            <a:r>
              <a:rPr lang="en-US" sz="3200" b="1" dirty="0"/>
              <a:t>Of</a:t>
            </a:r>
          </a:p>
          <a:p>
            <a:pPr>
              <a:buNone/>
            </a:pPr>
            <a:r>
              <a:rPr lang="en-US" sz="3200" b="1" dirty="0"/>
              <a:t>Work</a:t>
            </a:r>
          </a:p>
          <a:p>
            <a:pPr>
              <a:buNone/>
            </a:pPr>
            <a:r>
              <a:rPr lang="en-US" sz="3200" b="1" dirty="0"/>
              <a:t>Breakdown</a:t>
            </a:r>
          </a:p>
          <a:p>
            <a:pPr>
              <a:buNone/>
            </a:pPr>
            <a:r>
              <a:rPr lang="en-US" sz="3200" b="1" dirty="0"/>
              <a:t>Structure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35823700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7A8AAF8-288D-742F-641A-AFA0C048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103" y="429658"/>
            <a:ext cx="6778013" cy="4042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8325F5-7F30-AD7A-B383-496993C7793F}"/>
              </a:ext>
            </a:extLst>
          </p:cNvPr>
          <p:cNvSpPr txBox="1"/>
          <p:nvPr/>
        </p:nvSpPr>
        <p:spPr>
          <a:xfrm>
            <a:off x="338884" y="1763326"/>
            <a:ext cx="15539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Gantt</a:t>
            </a:r>
            <a:br>
              <a:rPr lang="en-US" sz="3200" b="1" dirty="0"/>
            </a:br>
            <a:r>
              <a:rPr lang="en-US" sz="3200" b="1" dirty="0"/>
              <a:t>Chart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1693251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1FB94-450B-E04D-24B9-54B9D5970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FC35C22-E089-02E0-EF2B-0F7C4EDFB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508" y="515071"/>
            <a:ext cx="6359608" cy="37925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2EAAED-16B6-9CB7-5180-1C9B98D2E02B}"/>
              </a:ext>
            </a:extLst>
          </p:cNvPr>
          <p:cNvSpPr txBox="1"/>
          <p:nvPr/>
        </p:nvSpPr>
        <p:spPr>
          <a:xfrm>
            <a:off x="184648" y="2033141"/>
            <a:ext cx="238228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Burndown</a:t>
            </a:r>
            <a:br>
              <a:rPr lang="en-US" sz="3200" b="1" dirty="0"/>
            </a:br>
            <a:r>
              <a:rPr lang="en-US" sz="3200" b="1" dirty="0"/>
              <a:t>Chart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526941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C3F40677-F4A1-2503-D4F2-9356C810B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FD782759-740E-2649-737A-4F7AD9604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847" y="944870"/>
            <a:ext cx="7022402" cy="30795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8FDAE5-68D5-868A-D3D0-1322BC0C44AD}"/>
              </a:ext>
            </a:extLst>
          </p:cNvPr>
          <p:cNvSpPr txBox="1"/>
          <p:nvPr/>
        </p:nvSpPr>
        <p:spPr>
          <a:xfrm>
            <a:off x="205238" y="2094696"/>
            <a:ext cx="18140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Sign in</a:t>
            </a:r>
          </a:p>
          <a:p>
            <a:pPr>
              <a:buNone/>
            </a:pPr>
            <a:r>
              <a:rPr lang="en-US" sz="2800" b="1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055200041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722376" y="1861301"/>
            <a:ext cx="41319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br>
              <a:rPr lang="en" dirty="0"/>
            </a:br>
            <a:r>
              <a:rPr lang="en" dirty="0"/>
              <a:t>introduction</a:t>
            </a:r>
            <a:endParaRPr dirty="0"/>
          </a:p>
        </p:txBody>
      </p:sp>
      <p:sp>
        <p:nvSpPr>
          <p:cNvPr id="192" name="Google Shape;192;p32"/>
          <p:cNvSpPr txBox="1">
            <a:spLocks noGrp="1"/>
          </p:cNvSpPr>
          <p:nvPr>
            <p:ph type="title" idx="2"/>
          </p:nvPr>
        </p:nvSpPr>
        <p:spPr>
          <a:xfrm>
            <a:off x="722376" y="984098"/>
            <a:ext cx="1235700" cy="8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2BA5D058-4DE6-895D-6444-2EBDAA82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C733DC6D-53C4-B973-909F-DC6F88E2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5" y="804654"/>
            <a:ext cx="8446545" cy="2904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F24506-FB0D-DACF-1A1E-0D09A44BD9FB}"/>
              </a:ext>
            </a:extLst>
          </p:cNvPr>
          <p:cNvSpPr txBox="1"/>
          <p:nvPr/>
        </p:nvSpPr>
        <p:spPr>
          <a:xfrm>
            <a:off x="1613310" y="3863012"/>
            <a:ext cx="5917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 dashboard: Admin view of teams and projects</a:t>
            </a:r>
          </a:p>
        </p:txBody>
      </p:sp>
    </p:spTree>
    <p:extLst>
      <p:ext uri="{BB962C8B-B14F-4D97-AF65-F5344CB8AC3E}">
        <p14:creationId xmlns:p14="http://schemas.microsoft.com/office/powerpoint/2010/main" val="3218371292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3B2BFA1D-E97A-038F-844B-5DE10798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C01F5A0C-6732-89A0-92C9-05898FF69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783" y="616945"/>
            <a:ext cx="6811010" cy="3722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CFB90D-C1E3-0EC4-071B-85CD56059610}"/>
              </a:ext>
            </a:extLst>
          </p:cNvPr>
          <p:cNvSpPr txBox="1"/>
          <p:nvPr/>
        </p:nvSpPr>
        <p:spPr>
          <a:xfrm>
            <a:off x="329185" y="2450996"/>
            <a:ext cx="24677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Priority</a:t>
            </a:r>
          </a:p>
          <a:p>
            <a:pPr>
              <a:buNone/>
            </a:pPr>
            <a:r>
              <a:rPr lang="en-US" sz="2000" b="1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713859134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2EA4084F-41B7-CFB8-6F2E-D091660B5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54452CA-BA07-2330-75F9-0AC13DD9A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22" y="676158"/>
            <a:ext cx="6501661" cy="3499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A3D4DC-40C0-ED64-3BF1-C32CB7FAFFD8}"/>
              </a:ext>
            </a:extLst>
          </p:cNvPr>
          <p:cNvSpPr txBox="1"/>
          <p:nvPr/>
        </p:nvSpPr>
        <p:spPr>
          <a:xfrm>
            <a:off x="272782" y="1917942"/>
            <a:ext cx="21731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Viewing</a:t>
            </a:r>
          </a:p>
          <a:p>
            <a:pPr>
              <a:buNone/>
            </a:pPr>
            <a:r>
              <a:rPr lang="en-US" sz="2000" b="1" dirty="0"/>
              <a:t>Tasks </a:t>
            </a:r>
          </a:p>
          <a:p>
            <a:pPr>
              <a:buNone/>
            </a:pPr>
            <a:r>
              <a:rPr lang="en-US" sz="2000" b="1" dirty="0"/>
              <a:t>In Board View</a:t>
            </a:r>
          </a:p>
        </p:txBody>
      </p:sp>
    </p:spTree>
    <p:extLst>
      <p:ext uri="{BB962C8B-B14F-4D97-AF65-F5344CB8AC3E}">
        <p14:creationId xmlns:p14="http://schemas.microsoft.com/office/powerpoint/2010/main" val="2280917520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69A19238-F57B-94AC-06C2-64A5D8DA2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FDEE4438-77E7-FB22-0D29-C29626E3C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292" y="256601"/>
            <a:ext cx="4734901" cy="21251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A67A811F-6296-C821-3E96-C6E20911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7" y="2761720"/>
            <a:ext cx="5241677" cy="1976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E393FA-7330-1F1C-1B98-725F119D4E4E}"/>
              </a:ext>
            </a:extLst>
          </p:cNvPr>
          <p:cNvSpPr txBox="1"/>
          <p:nvPr/>
        </p:nvSpPr>
        <p:spPr>
          <a:xfrm>
            <a:off x="5772836" y="3447399"/>
            <a:ext cx="2886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Trashed Projects (left)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D8902-09EF-CA3A-19C5-4AF2D4E2ADBF}"/>
              </a:ext>
            </a:extLst>
          </p:cNvPr>
          <p:cNvSpPr txBox="1"/>
          <p:nvPr/>
        </p:nvSpPr>
        <p:spPr>
          <a:xfrm>
            <a:off x="484736" y="1008968"/>
            <a:ext cx="3260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Notification Alerts (right)</a:t>
            </a:r>
          </a:p>
        </p:txBody>
      </p:sp>
    </p:spTree>
    <p:extLst>
      <p:ext uri="{BB962C8B-B14F-4D97-AF65-F5344CB8AC3E}">
        <p14:creationId xmlns:p14="http://schemas.microsoft.com/office/powerpoint/2010/main" val="2615054123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BB1E3BCD-6F4F-F099-B9D5-D95076EF7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>
            <a:extLst>
              <a:ext uri="{FF2B5EF4-FFF2-40B4-BE49-F238E27FC236}">
                <a16:creationId xmlns:a16="http://schemas.microsoft.com/office/drawing/2014/main" id="{EE492034-73AA-79A7-29C0-3BE3CAD50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17" y="352540"/>
            <a:ext cx="2956281" cy="41753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C59C1DE0-B06D-AB82-569B-8AF72BF15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802" y="352540"/>
            <a:ext cx="4740928" cy="31949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E557F7-222E-256F-203D-1D4C70E5433B}"/>
              </a:ext>
            </a:extLst>
          </p:cNvPr>
          <p:cNvSpPr txBox="1"/>
          <p:nvPr/>
        </p:nvSpPr>
        <p:spPr>
          <a:xfrm>
            <a:off x="3910985" y="3976208"/>
            <a:ext cx="50347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Add Project (left) &amp; Add Task (right)</a:t>
            </a:r>
          </a:p>
        </p:txBody>
      </p:sp>
    </p:spTree>
    <p:extLst>
      <p:ext uri="{BB962C8B-B14F-4D97-AF65-F5344CB8AC3E}">
        <p14:creationId xmlns:p14="http://schemas.microsoft.com/office/powerpoint/2010/main" val="483193905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6D5D7968-9A5F-3E12-FFD8-43AC5D539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364" y="594911"/>
            <a:ext cx="7395724" cy="3734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CE9318-2231-FDC4-B8E3-887FADD40658}"/>
              </a:ext>
            </a:extLst>
          </p:cNvPr>
          <p:cNvSpPr txBox="1"/>
          <p:nvPr/>
        </p:nvSpPr>
        <p:spPr>
          <a:xfrm>
            <a:off x="154230" y="1905317"/>
            <a:ext cx="32609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Viewing</a:t>
            </a:r>
          </a:p>
          <a:p>
            <a:pPr>
              <a:buNone/>
            </a:pPr>
            <a:r>
              <a:rPr lang="en-US" sz="2000" b="1" dirty="0"/>
              <a:t>Project</a:t>
            </a:r>
          </a:p>
          <a:p>
            <a:pPr>
              <a:buNone/>
            </a:pPr>
            <a:r>
              <a:rPr lang="en-US" sz="2000" b="1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2470497845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F8F51385-59E5-5DC5-B39B-A691E0E0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>
            <a:extLst>
              <a:ext uri="{FF2B5EF4-FFF2-40B4-BE49-F238E27FC236}">
                <a16:creationId xmlns:a16="http://schemas.microsoft.com/office/drawing/2014/main" id="{73A91C51-57E6-A9D6-1E24-626B3C27F3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1861301"/>
            <a:ext cx="41319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</a:t>
            </a:r>
            <a:br>
              <a:rPr lang="en" dirty="0"/>
            </a:br>
            <a:r>
              <a:rPr lang="en" dirty="0"/>
              <a:t>Divisions</a:t>
            </a:r>
            <a:endParaRPr dirty="0"/>
          </a:p>
        </p:txBody>
      </p:sp>
      <p:sp>
        <p:nvSpPr>
          <p:cNvPr id="192" name="Google Shape;192;p32">
            <a:extLst>
              <a:ext uri="{FF2B5EF4-FFF2-40B4-BE49-F238E27FC236}">
                <a16:creationId xmlns:a16="http://schemas.microsoft.com/office/drawing/2014/main" id="{0BB4A18B-B954-4657-66EE-5DCEFE7E0CE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2376" y="984098"/>
            <a:ext cx="1235700" cy="8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589665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FD2FFB6D-A1C4-9BCD-1112-61BA09A46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225B7A5-C11D-17A1-1702-A5DA26F4C7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5" b="11325"/>
          <a:stretch/>
        </p:blipFill>
        <p:spPr bwMode="auto">
          <a:xfrm>
            <a:off x="2715171" y="198930"/>
            <a:ext cx="6209065" cy="45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52E036-249A-A7C0-B0E0-187084828D8B}"/>
              </a:ext>
            </a:extLst>
          </p:cNvPr>
          <p:cNvSpPr txBox="1"/>
          <p:nvPr/>
        </p:nvSpPr>
        <p:spPr>
          <a:xfrm>
            <a:off x="219764" y="1443836"/>
            <a:ext cx="28539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Project</a:t>
            </a:r>
          </a:p>
          <a:p>
            <a:pPr>
              <a:buNone/>
            </a:pPr>
            <a:r>
              <a:rPr lang="en-US" sz="3200" b="1" dirty="0"/>
              <a:t>Team</a:t>
            </a:r>
          </a:p>
          <a:p>
            <a:pPr>
              <a:buNone/>
            </a:pPr>
            <a:r>
              <a:rPr lang="en-US" sz="3200" b="1" dirty="0"/>
              <a:t>Contributions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97479081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9DB0F905-740B-46B7-0263-DEAC4F2EC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>
            <a:extLst>
              <a:ext uri="{FF2B5EF4-FFF2-40B4-BE49-F238E27FC236}">
                <a16:creationId xmlns:a16="http://schemas.microsoft.com/office/drawing/2014/main" id="{02D1DBB5-7A5A-6548-E9FA-91A9C478D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1861301"/>
            <a:ext cx="41319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Lessons</a:t>
            </a:r>
            <a:br>
              <a:rPr lang="en" dirty="0"/>
            </a:br>
            <a:r>
              <a:rPr lang="en" dirty="0"/>
              <a:t>Learnt</a:t>
            </a:r>
            <a:endParaRPr dirty="0"/>
          </a:p>
        </p:txBody>
      </p:sp>
      <p:sp>
        <p:nvSpPr>
          <p:cNvPr id="192" name="Google Shape;192;p32">
            <a:extLst>
              <a:ext uri="{FF2B5EF4-FFF2-40B4-BE49-F238E27FC236}">
                <a16:creationId xmlns:a16="http://schemas.microsoft.com/office/drawing/2014/main" id="{AFA1C0C5-88C6-AA4A-AE47-812882B69D3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2376" y="984098"/>
            <a:ext cx="1235700" cy="8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1986219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29A4BB99-E2AB-8468-65DD-F943A8A43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03F426C-BECF-12A7-CC7F-71385774A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7" r="-471" b="5756"/>
          <a:stretch/>
        </p:blipFill>
        <p:spPr bwMode="auto">
          <a:xfrm>
            <a:off x="2060154" y="77118"/>
            <a:ext cx="6885542" cy="476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C70164-1C70-DF8C-26AA-F8D1F721568D}"/>
              </a:ext>
            </a:extLst>
          </p:cNvPr>
          <p:cNvSpPr txBox="1"/>
          <p:nvPr/>
        </p:nvSpPr>
        <p:spPr>
          <a:xfrm>
            <a:off x="275422" y="628589"/>
            <a:ext cx="285394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Lessons</a:t>
            </a:r>
          </a:p>
          <a:p>
            <a:pPr>
              <a:buNone/>
            </a:pPr>
            <a:r>
              <a:rPr lang="en-US" sz="3200" b="1" dirty="0"/>
              <a:t>That</a:t>
            </a:r>
          </a:p>
          <a:p>
            <a:pPr>
              <a:buNone/>
            </a:pPr>
            <a:r>
              <a:rPr lang="en-US" sz="3200" b="1" dirty="0"/>
              <a:t>We </a:t>
            </a:r>
          </a:p>
          <a:p>
            <a:pPr>
              <a:buNone/>
            </a:pPr>
            <a:r>
              <a:rPr lang="en-US" sz="3200" b="1" dirty="0"/>
              <a:t>Learnt</a:t>
            </a:r>
          </a:p>
          <a:p>
            <a:pPr>
              <a:buNone/>
            </a:pPr>
            <a:r>
              <a:rPr lang="en-US" sz="3200" b="1" dirty="0"/>
              <a:t>From</a:t>
            </a:r>
          </a:p>
          <a:p>
            <a:pPr>
              <a:buNone/>
            </a:pPr>
            <a:r>
              <a:rPr lang="en-US" sz="3200" b="1" dirty="0"/>
              <a:t>This</a:t>
            </a:r>
          </a:p>
          <a:p>
            <a:pPr>
              <a:buNone/>
            </a:pPr>
            <a:r>
              <a:rPr lang="en-US" sz="3200" b="1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387737394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subTitle" idx="1"/>
          </p:nvPr>
        </p:nvSpPr>
        <p:spPr>
          <a:xfrm>
            <a:off x="146043" y="222747"/>
            <a:ext cx="4833582" cy="4067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3600" b="1" dirty="0"/>
              <a:t>Project Pulse</a:t>
            </a:r>
            <a:r>
              <a:rPr lang="en-US" sz="3600" dirty="0"/>
              <a:t> 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1800" dirty="0"/>
              <a:t>A </a:t>
            </a:r>
            <a:r>
              <a:rPr lang="en-US" sz="1800" b="1" dirty="0"/>
              <a:t>MERN stack-based</a:t>
            </a:r>
            <a:r>
              <a:rPr lang="en-US" sz="1800" dirty="0"/>
              <a:t> platform designed</a:t>
            </a:r>
          </a:p>
          <a:p>
            <a:pPr>
              <a:buNone/>
            </a:pPr>
            <a:r>
              <a:rPr lang="en-US" sz="1800" dirty="0"/>
              <a:t>to simplify </a:t>
            </a:r>
            <a:r>
              <a:rPr lang="en-US" sz="1800" b="1" dirty="0"/>
              <a:t>task delegation</a:t>
            </a:r>
            <a:r>
              <a:rPr lang="en-US" sz="1800" dirty="0"/>
              <a:t>, </a:t>
            </a:r>
            <a:r>
              <a:rPr lang="en-US" sz="1800" b="1" dirty="0"/>
              <a:t>team</a:t>
            </a:r>
          </a:p>
          <a:p>
            <a:pPr>
              <a:buNone/>
            </a:pPr>
            <a:r>
              <a:rPr lang="en-US" sz="1800" b="1" dirty="0"/>
              <a:t>coordination</a:t>
            </a:r>
            <a:r>
              <a:rPr lang="en-US" sz="1800" dirty="0"/>
              <a:t>, and </a:t>
            </a:r>
            <a:r>
              <a:rPr lang="en-US" sz="1800" b="1" dirty="0"/>
              <a:t>project monitoring</a:t>
            </a:r>
            <a:r>
              <a:rPr lang="en-US" sz="1800" dirty="0"/>
              <a:t>.</a:t>
            </a:r>
          </a:p>
          <a:p>
            <a:pPr>
              <a:buNone/>
            </a:pPr>
            <a:r>
              <a:rPr lang="en-US" sz="1800" dirty="0"/>
              <a:t>It features a </a:t>
            </a:r>
            <a:r>
              <a:rPr lang="en-US" sz="1800" b="1" dirty="0"/>
              <a:t>comprehensive dashboard</a:t>
            </a:r>
          </a:p>
          <a:p>
            <a:pPr>
              <a:buNone/>
            </a:pPr>
            <a:r>
              <a:rPr lang="en-US" sz="1800" dirty="0"/>
              <a:t>for managing teams, tasks, and</a:t>
            </a:r>
          </a:p>
          <a:p>
            <a:pPr>
              <a:buNone/>
            </a:pPr>
            <a:r>
              <a:rPr lang="en-US" sz="1800" dirty="0"/>
              <a:t>Schedules and timelines.</a:t>
            </a:r>
          </a:p>
          <a:p>
            <a:pPr>
              <a:buNone/>
            </a:pPr>
            <a:endParaRPr lang="en-US" sz="1800" dirty="0"/>
          </a:p>
          <a:p>
            <a:pPr marL="152400" indent="0">
              <a:buNone/>
            </a:pPr>
            <a:r>
              <a:rPr lang="en-US" sz="1800" dirty="0"/>
              <a:t>The system focuses on </a:t>
            </a:r>
            <a:r>
              <a:rPr lang="en-US" sz="1800" b="1" dirty="0"/>
              <a:t>usability</a:t>
            </a:r>
            <a:r>
              <a:rPr lang="en-US" sz="1800" dirty="0"/>
              <a:t>, </a:t>
            </a:r>
            <a:r>
              <a:rPr lang="en-US" sz="1800" b="1" dirty="0"/>
              <a:t>real-time notifications</a:t>
            </a:r>
            <a:r>
              <a:rPr lang="en-US" sz="1800" dirty="0"/>
              <a:t>, and </a:t>
            </a:r>
            <a:r>
              <a:rPr lang="en-US" sz="1800" b="1" dirty="0"/>
              <a:t>effective collaboration</a:t>
            </a:r>
            <a:r>
              <a:rPr lang="en-US" sz="1800" dirty="0"/>
              <a:t> to boost productivity for </a:t>
            </a:r>
            <a:r>
              <a:rPr lang="en-US" sz="1800" b="1" dirty="0"/>
              <a:t>small to medium teams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371228-F4EF-BED8-0D5B-39FA4A01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3233" r="-211" b="249"/>
          <a:stretch/>
        </p:blipFill>
        <p:spPr>
          <a:xfrm>
            <a:off x="5105332" y="842000"/>
            <a:ext cx="3690643" cy="3187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FDB31D5C-F265-32BE-BAC2-FC36D4C29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4;p42">
            <a:extLst>
              <a:ext uri="{FF2B5EF4-FFF2-40B4-BE49-F238E27FC236}">
                <a16:creationId xmlns:a16="http://schemas.microsoft.com/office/drawing/2014/main" id="{695F1893-A26C-98E8-468F-C378D7848D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3175" y="891931"/>
            <a:ext cx="4382652" cy="8746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You.</a:t>
            </a:r>
            <a:endParaRPr sz="6000" dirty="0"/>
          </a:p>
        </p:txBody>
      </p:sp>
      <p:sp>
        <p:nvSpPr>
          <p:cNvPr id="7" name="Google Shape;355;p42">
            <a:extLst>
              <a:ext uri="{FF2B5EF4-FFF2-40B4-BE49-F238E27FC236}">
                <a16:creationId xmlns:a16="http://schemas.microsoft.com/office/drawing/2014/main" id="{DA15EA43-BBD5-4CDC-5E7E-7024564ACC1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7000" y="1506858"/>
            <a:ext cx="3496825" cy="519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</a:rPr>
              <a:t>Do you have any questions?</a:t>
            </a:r>
            <a:endParaRPr sz="2000" b="1" dirty="0">
              <a:solidFill>
                <a:schemeClr val="lt1"/>
              </a:solidFill>
            </a:endParaRPr>
          </a:p>
        </p:txBody>
      </p:sp>
      <p:sp>
        <p:nvSpPr>
          <p:cNvPr id="8" name="Google Shape;357;p42">
            <a:extLst>
              <a:ext uri="{FF2B5EF4-FFF2-40B4-BE49-F238E27FC236}">
                <a16:creationId xmlns:a16="http://schemas.microsoft.com/office/drawing/2014/main" id="{B1E1B2EF-DFCE-39C2-05AE-036DAA7D2CDB}"/>
              </a:ext>
            </a:extLst>
          </p:cNvPr>
          <p:cNvSpPr/>
          <p:nvPr/>
        </p:nvSpPr>
        <p:spPr>
          <a:xfrm>
            <a:off x="7207119" y="4378941"/>
            <a:ext cx="291347" cy="29166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358;p42">
            <a:extLst>
              <a:ext uri="{FF2B5EF4-FFF2-40B4-BE49-F238E27FC236}">
                <a16:creationId xmlns:a16="http://schemas.microsoft.com/office/drawing/2014/main" id="{DDEB39DB-F928-FFBD-839E-DB1096826C39}"/>
              </a:ext>
            </a:extLst>
          </p:cNvPr>
          <p:cNvGrpSpPr/>
          <p:nvPr/>
        </p:nvGrpSpPr>
        <p:grpSpPr>
          <a:xfrm>
            <a:off x="7641128" y="4378469"/>
            <a:ext cx="288091" cy="292613"/>
            <a:chOff x="3303268" y="3817349"/>
            <a:chExt cx="346056" cy="345674"/>
          </a:xfrm>
        </p:grpSpPr>
        <p:sp>
          <p:nvSpPr>
            <p:cNvPr id="10" name="Google Shape;359;p42">
              <a:extLst>
                <a:ext uri="{FF2B5EF4-FFF2-40B4-BE49-F238E27FC236}">
                  <a16:creationId xmlns:a16="http://schemas.microsoft.com/office/drawing/2014/main" id="{4947DA03-305A-D26D-5138-CB7D4D4F39AC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0;p42">
              <a:extLst>
                <a:ext uri="{FF2B5EF4-FFF2-40B4-BE49-F238E27FC236}">
                  <a16:creationId xmlns:a16="http://schemas.microsoft.com/office/drawing/2014/main" id="{E86AD461-599C-DEE9-3F55-4563AD3CE8DB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;p42">
              <a:extLst>
                <a:ext uri="{FF2B5EF4-FFF2-40B4-BE49-F238E27FC236}">
                  <a16:creationId xmlns:a16="http://schemas.microsoft.com/office/drawing/2014/main" id="{AF195D0F-B505-2C74-745E-5CCAB2D26591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2;p42">
              <a:extLst>
                <a:ext uri="{FF2B5EF4-FFF2-40B4-BE49-F238E27FC236}">
                  <a16:creationId xmlns:a16="http://schemas.microsoft.com/office/drawing/2014/main" id="{574EFB69-9976-1DFF-2852-BB12428C1211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63;p42">
            <a:extLst>
              <a:ext uri="{FF2B5EF4-FFF2-40B4-BE49-F238E27FC236}">
                <a16:creationId xmlns:a16="http://schemas.microsoft.com/office/drawing/2014/main" id="{D29D728B-0CAC-C86B-4939-EE3349408E1F}"/>
              </a:ext>
            </a:extLst>
          </p:cNvPr>
          <p:cNvGrpSpPr/>
          <p:nvPr/>
        </p:nvGrpSpPr>
        <p:grpSpPr>
          <a:xfrm>
            <a:off x="8083502" y="4378469"/>
            <a:ext cx="292625" cy="292613"/>
            <a:chOff x="3752358" y="3817349"/>
            <a:chExt cx="346056" cy="345674"/>
          </a:xfrm>
        </p:grpSpPr>
        <p:sp>
          <p:nvSpPr>
            <p:cNvPr id="15" name="Google Shape;364;p42">
              <a:extLst>
                <a:ext uri="{FF2B5EF4-FFF2-40B4-BE49-F238E27FC236}">
                  <a16:creationId xmlns:a16="http://schemas.microsoft.com/office/drawing/2014/main" id="{35677B41-8D13-F37D-FC20-99842F2BEE26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5;p42">
              <a:extLst>
                <a:ext uri="{FF2B5EF4-FFF2-40B4-BE49-F238E27FC236}">
                  <a16:creationId xmlns:a16="http://schemas.microsoft.com/office/drawing/2014/main" id="{84050C7D-D44F-3B17-EAF5-DDFFB84F224A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6;p42">
              <a:extLst>
                <a:ext uri="{FF2B5EF4-FFF2-40B4-BE49-F238E27FC236}">
                  <a16:creationId xmlns:a16="http://schemas.microsoft.com/office/drawing/2014/main" id="{8836A47E-AEBE-7D8B-E640-E948B4395A05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7;p42">
              <a:extLst>
                <a:ext uri="{FF2B5EF4-FFF2-40B4-BE49-F238E27FC236}">
                  <a16:creationId xmlns:a16="http://schemas.microsoft.com/office/drawing/2014/main" id="{CDDA7D8E-3F03-72D9-6DBE-C02E573EF6D4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368;p42">
            <a:extLst>
              <a:ext uri="{FF2B5EF4-FFF2-40B4-BE49-F238E27FC236}">
                <a16:creationId xmlns:a16="http://schemas.microsoft.com/office/drawing/2014/main" id="{C57473A2-87A9-0D21-FED9-B0002999E7D1}"/>
              </a:ext>
            </a:extLst>
          </p:cNvPr>
          <p:cNvGrpSpPr/>
          <p:nvPr/>
        </p:nvGrpSpPr>
        <p:grpSpPr>
          <a:xfrm>
            <a:off x="8513234" y="4378464"/>
            <a:ext cx="292620" cy="292623"/>
            <a:chOff x="8145888" y="2870792"/>
            <a:chExt cx="292620" cy="292623"/>
          </a:xfrm>
        </p:grpSpPr>
        <p:sp>
          <p:nvSpPr>
            <p:cNvPr id="20" name="Google Shape;369;p42">
              <a:extLst>
                <a:ext uri="{FF2B5EF4-FFF2-40B4-BE49-F238E27FC236}">
                  <a16:creationId xmlns:a16="http://schemas.microsoft.com/office/drawing/2014/main" id="{D0406FC5-08A6-0F01-5B05-5E79901FD603}"/>
                </a:ext>
              </a:extLst>
            </p:cNvPr>
            <p:cNvSpPr/>
            <p:nvPr/>
          </p:nvSpPr>
          <p:spPr>
            <a:xfrm>
              <a:off x="8211186" y="2934325"/>
              <a:ext cx="162023" cy="165580"/>
            </a:xfrm>
            <a:custGeom>
              <a:avLst/>
              <a:gdLst/>
              <a:ahLst/>
              <a:cxnLst/>
              <a:rect l="l" t="t" r="r" b="b"/>
              <a:pathLst>
                <a:path w="494728" h="505587" extrusionOk="0">
                  <a:moveTo>
                    <a:pt x="294418" y="214122"/>
                  </a:moveTo>
                  <a:lnTo>
                    <a:pt x="478631" y="0"/>
                  </a:lnTo>
                  <a:lnTo>
                    <a:pt x="435007" y="0"/>
                  </a:lnTo>
                  <a:lnTo>
                    <a:pt x="275082" y="185928"/>
                  </a:lnTo>
                  <a:lnTo>
                    <a:pt x="147352" y="0"/>
                  </a:lnTo>
                  <a:lnTo>
                    <a:pt x="0" y="0"/>
                  </a:lnTo>
                  <a:lnTo>
                    <a:pt x="193167" y="281083"/>
                  </a:lnTo>
                  <a:lnTo>
                    <a:pt x="0" y="505587"/>
                  </a:lnTo>
                  <a:lnTo>
                    <a:pt x="43625" y="505587"/>
                  </a:lnTo>
                  <a:lnTo>
                    <a:pt x="212503" y="309277"/>
                  </a:lnTo>
                  <a:lnTo>
                    <a:pt x="347377" y="505587"/>
                  </a:lnTo>
                  <a:lnTo>
                    <a:pt x="494729" y="505587"/>
                  </a:lnTo>
                  <a:lnTo>
                    <a:pt x="294418" y="214027"/>
                  </a:lnTo>
                  <a:lnTo>
                    <a:pt x="294418" y="214027"/>
                  </a:lnTo>
                  <a:close/>
                  <a:moveTo>
                    <a:pt x="234601" y="283655"/>
                  </a:moveTo>
                  <a:lnTo>
                    <a:pt x="215075" y="255651"/>
                  </a:lnTo>
                  <a:lnTo>
                    <a:pt x="59341" y="32861"/>
                  </a:lnTo>
                  <a:lnTo>
                    <a:pt x="126397" y="32861"/>
                  </a:lnTo>
                  <a:lnTo>
                    <a:pt x="252032" y="212598"/>
                  </a:lnTo>
                  <a:lnTo>
                    <a:pt x="271558" y="240601"/>
                  </a:lnTo>
                  <a:lnTo>
                    <a:pt x="434912" y="474250"/>
                  </a:lnTo>
                  <a:lnTo>
                    <a:pt x="367855" y="474250"/>
                  </a:lnTo>
                  <a:lnTo>
                    <a:pt x="234505" y="283559"/>
                  </a:lnTo>
                  <a:lnTo>
                    <a:pt x="234505" y="2835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70;p42">
              <a:extLst>
                <a:ext uri="{FF2B5EF4-FFF2-40B4-BE49-F238E27FC236}">
                  <a16:creationId xmlns:a16="http://schemas.microsoft.com/office/drawing/2014/main" id="{F4EACF2F-32B9-A221-76B1-77CAB522AC9A}"/>
                </a:ext>
              </a:extLst>
            </p:cNvPr>
            <p:cNvSpPr/>
            <p:nvPr/>
          </p:nvSpPr>
          <p:spPr>
            <a:xfrm>
              <a:off x="8145888" y="2870792"/>
              <a:ext cx="292620" cy="292623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545;p53">
            <a:extLst>
              <a:ext uri="{FF2B5EF4-FFF2-40B4-BE49-F238E27FC236}">
                <a16:creationId xmlns:a16="http://schemas.microsoft.com/office/drawing/2014/main" id="{CFEFC341-1D75-E6B0-E3C4-FFA6FD33B72D}"/>
              </a:ext>
            </a:extLst>
          </p:cNvPr>
          <p:cNvGrpSpPr/>
          <p:nvPr/>
        </p:nvGrpSpPr>
        <p:grpSpPr>
          <a:xfrm rot="3246215">
            <a:off x="4980616" y="262335"/>
            <a:ext cx="3896875" cy="3880094"/>
            <a:chOff x="703000" y="2087175"/>
            <a:chExt cx="1002300" cy="977025"/>
          </a:xfrm>
        </p:grpSpPr>
        <p:sp>
          <p:nvSpPr>
            <p:cNvPr id="54" name="Google Shape;1546;p53">
              <a:extLst>
                <a:ext uri="{FF2B5EF4-FFF2-40B4-BE49-F238E27FC236}">
                  <a16:creationId xmlns:a16="http://schemas.microsoft.com/office/drawing/2014/main" id="{475B220A-7A9E-8DFA-2E18-544330A8FF2A}"/>
                </a:ext>
              </a:extLst>
            </p:cNvPr>
            <p:cNvSpPr/>
            <p:nvPr/>
          </p:nvSpPr>
          <p:spPr>
            <a:xfrm>
              <a:off x="868450" y="2087175"/>
              <a:ext cx="671400" cy="67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" name="Google Shape;1547;p53">
              <a:extLst>
                <a:ext uri="{FF2B5EF4-FFF2-40B4-BE49-F238E27FC236}">
                  <a16:creationId xmlns:a16="http://schemas.microsoft.com/office/drawing/2014/main" id="{38C2C365-23EB-B20F-7333-24B90B30935A}"/>
                </a:ext>
              </a:extLst>
            </p:cNvPr>
            <p:cNvSpPr/>
            <p:nvPr/>
          </p:nvSpPr>
          <p:spPr>
            <a:xfrm>
              <a:off x="1033900" y="2392800"/>
              <a:ext cx="671400" cy="671400"/>
            </a:xfrm>
            <a:prstGeom prst="ellipse">
              <a:avLst/>
            </a:prstGeom>
            <a:solidFill>
              <a:srgbClr val="B07CC6">
                <a:alpha val="55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" name="Google Shape;1548;p53">
              <a:extLst>
                <a:ext uri="{FF2B5EF4-FFF2-40B4-BE49-F238E27FC236}">
                  <a16:creationId xmlns:a16="http://schemas.microsoft.com/office/drawing/2014/main" id="{99F1800D-9997-201A-1ED7-661DD503251D}"/>
                </a:ext>
              </a:extLst>
            </p:cNvPr>
            <p:cNvSpPr/>
            <p:nvPr/>
          </p:nvSpPr>
          <p:spPr>
            <a:xfrm>
              <a:off x="703000" y="2392800"/>
              <a:ext cx="671400" cy="671400"/>
            </a:xfrm>
            <a:prstGeom prst="ellipse">
              <a:avLst/>
            </a:prstGeom>
            <a:solidFill>
              <a:srgbClr val="503259">
                <a:alpha val="587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4980422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21847BC2-E3A7-843E-06E9-7147E4C5D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>
            <a:extLst>
              <a:ext uri="{FF2B5EF4-FFF2-40B4-BE49-F238E27FC236}">
                <a16:creationId xmlns:a16="http://schemas.microsoft.com/office/drawing/2014/main" id="{A9C52A66-018D-0E31-4360-BAA598E1B3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1861301"/>
            <a:ext cx="41319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</a:t>
            </a:r>
            <a:br>
              <a:rPr lang="en" dirty="0"/>
            </a:br>
            <a:r>
              <a:rPr lang="en" dirty="0"/>
              <a:t>Requirements</a:t>
            </a:r>
            <a:endParaRPr dirty="0"/>
          </a:p>
        </p:txBody>
      </p:sp>
      <p:sp>
        <p:nvSpPr>
          <p:cNvPr id="192" name="Google Shape;192;p32">
            <a:extLst>
              <a:ext uri="{FF2B5EF4-FFF2-40B4-BE49-F238E27FC236}">
                <a16:creationId xmlns:a16="http://schemas.microsoft.com/office/drawing/2014/main" id="{BAFD20D1-8B27-811D-145E-948DB1829F8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2376" y="984098"/>
            <a:ext cx="1235700" cy="8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193" name="Google Shape;193;p32">
            <a:extLst>
              <a:ext uri="{FF2B5EF4-FFF2-40B4-BE49-F238E27FC236}">
                <a16:creationId xmlns:a16="http://schemas.microsoft.com/office/drawing/2014/main" id="{4CCF1210-1163-3669-6AFA-D59953DAB7D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2374" y="3431199"/>
            <a:ext cx="4131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81717"/>
              </a:buClr>
              <a:buSzPts val="1100"/>
              <a:buFont typeface="Arial"/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4453046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65B9843C-CC64-150A-59E3-4F79DA5D6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EC609B5-9C06-D62F-EA51-C5920656F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t="7497" r="2551" b="5970"/>
          <a:stretch/>
        </p:blipFill>
        <p:spPr bwMode="auto">
          <a:xfrm>
            <a:off x="1156771" y="253386"/>
            <a:ext cx="6455886" cy="445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335663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0A158F28-B20C-A002-05AA-566F90BD5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>
            <a:extLst>
              <a:ext uri="{FF2B5EF4-FFF2-40B4-BE49-F238E27FC236}">
                <a16:creationId xmlns:a16="http://schemas.microsoft.com/office/drawing/2014/main" id="{DD76D727-D830-33F4-E2AF-8DDDDF67B7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1861301"/>
            <a:ext cx="41319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Nonfunctional</a:t>
            </a:r>
            <a:br>
              <a:rPr lang="en" dirty="0"/>
            </a:br>
            <a:r>
              <a:rPr lang="en" dirty="0"/>
              <a:t>Requirements</a:t>
            </a:r>
            <a:endParaRPr dirty="0"/>
          </a:p>
        </p:txBody>
      </p:sp>
      <p:sp>
        <p:nvSpPr>
          <p:cNvPr id="192" name="Google Shape;192;p32">
            <a:extLst>
              <a:ext uri="{FF2B5EF4-FFF2-40B4-BE49-F238E27FC236}">
                <a16:creationId xmlns:a16="http://schemas.microsoft.com/office/drawing/2014/main" id="{2E8522C8-367B-3366-3A8D-DCFE9652C02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2376" y="984098"/>
            <a:ext cx="1235700" cy="8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442655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4AC3309C-7635-60B1-6E9F-E6FD99DE0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4F9D8A0-EBEB-713E-FB84-D678CC28C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5" b="8410"/>
          <a:stretch/>
        </p:blipFill>
        <p:spPr bwMode="auto">
          <a:xfrm>
            <a:off x="490250" y="832047"/>
            <a:ext cx="8163499" cy="339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91;p32">
            <a:extLst>
              <a:ext uri="{FF2B5EF4-FFF2-40B4-BE49-F238E27FC236}">
                <a16:creationId xmlns:a16="http://schemas.microsoft.com/office/drawing/2014/main" id="{9D4FEB24-02C4-349B-4ECD-92A88D137F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921" y="335738"/>
            <a:ext cx="4852158" cy="4963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Nonfunctional Requirements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296328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C346AD21-7538-9D0C-0549-13F54CAA3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>
            <a:extLst>
              <a:ext uri="{FF2B5EF4-FFF2-40B4-BE49-F238E27FC236}">
                <a16:creationId xmlns:a16="http://schemas.microsoft.com/office/drawing/2014/main" id="{E4315811-4A91-A354-8ABB-FC05803655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1861301"/>
            <a:ext cx="5281817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- </a:t>
            </a:r>
            <a:br>
              <a:rPr lang="en" dirty="0"/>
            </a:br>
            <a:r>
              <a:rPr lang="en" dirty="0"/>
              <a:t>Dataflow Diagram</a:t>
            </a:r>
            <a:endParaRPr dirty="0"/>
          </a:p>
        </p:txBody>
      </p:sp>
      <p:sp>
        <p:nvSpPr>
          <p:cNvPr id="192" name="Google Shape;192;p32">
            <a:extLst>
              <a:ext uri="{FF2B5EF4-FFF2-40B4-BE49-F238E27FC236}">
                <a16:creationId xmlns:a16="http://schemas.microsoft.com/office/drawing/2014/main" id="{1F86C197-6500-08C4-629D-DA4BB08E3F2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2376" y="984098"/>
            <a:ext cx="1235700" cy="8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193" name="Google Shape;193;p32">
            <a:extLst>
              <a:ext uri="{FF2B5EF4-FFF2-40B4-BE49-F238E27FC236}">
                <a16:creationId xmlns:a16="http://schemas.microsoft.com/office/drawing/2014/main" id="{6AE1E735-0CC0-93DD-3A79-8EA429E718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2374" y="3431199"/>
            <a:ext cx="4131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81717"/>
              </a:buClr>
              <a:buSzPts val="1100"/>
              <a:buFont typeface="Arial"/>
              <a:buNone/>
            </a:pPr>
            <a:r>
              <a:rPr lang="en" dirty="0"/>
              <a:t>The logical methods of the system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575014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661BE0F4-34C5-62A7-09C2-E3586FA8B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>
            <a:extLst>
              <a:ext uri="{FF2B5EF4-FFF2-40B4-BE49-F238E27FC236}">
                <a16:creationId xmlns:a16="http://schemas.microsoft.com/office/drawing/2014/main" id="{B48367D7-81FA-6993-F932-385B91340269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 Name/Product</a:t>
            </a:r>
            <a:endParaRPr sz="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1">
            <a:extLst>
              <a:ext uri="{FF2B5EF4-FFF2-40B4-BE49-F238E27FC236}">
                <a16:creationId xmlns:a16="http://schemas.microsoft.com/office/drawing/2014/main" id="{6698BA0D-E901-A0F0-6960-9A5A35C65117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  <a:endParaRPr sz="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1">
            <a:extLst>
              <a:ext uri="{FF2B5EF4-FFF2-40B4-BE49-F238E27FC236}">
                <a16:creationId xmlns:a16="http://schemas.microsoft.com/office/drawing/2014/main" id="{D8BC6B85-BA97-3BBE-1B96-675318E2A08C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 Company Name</a:t>
            </a:r>
            <a:endParaRPr sz="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PlantUML Diagram">
            <a:extLst>
              <a:ext uri="{FF2B5EF4-FFF2-40B4-BE49-F238E27FC236}">
                <a16:creationId xmlns:a16="http://schemas.microsoft.com/office/drawing/2014/main" id="{112B2A6A-AB23-3CE8-FB1E-98F065877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EFEEE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4"/>
          <a:stretch/>
        </p:blipFill>
        <p:spPr bwMode="auto">
          <a:xfrm>
            <a:off x="178181" y="694063"/>
            <a:ext cx="8787637" cy="399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Google Shape;182;p31">
            <a:extLst>
              <a:ext uri="{FF2B5EF4-FFF2-40B4-BE49-F238E27FC236}">
                <a16:creationId xmlns:a16="http://schemas.microsoft.com/office/drawing/2014/main" id="{1B6BED7E-85AE-9CA2-A68A-00594B351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9474" y="51961"/>
            <a:ext cx="4726236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Data Flow Diagram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018123947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Minimalist Pitch Deck by Slidesgo">
  <a:themeElements>
    <a:clrScheme name="Simple Light">
      <a:dk1>
        <a:srgbClr val="000000"/>
      </a:dk1>
      <a:lt1>
        <a:srgbClr val="EFEEE7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FEEE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240</Words>
  <Application>Microsoft Office PowerPoint</Application>
  <PresentationFormat>On-screen Show (16:9)</PresentationFormat>
  <Paragraphs>79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Open Sans</vt:lpstr>
      <vt:lpstr>Calibri</vt:lpstr>
      <vt:lpstr>Inter Medium</vt:lpstr>
      <vt:lpstr>Inter</vt:lpstr>
      <vt:lpstr>Nunito Light</vt:lpstr>
      <vt:lpstr>Arial</vt:lpstr>
      <vt:lpstr>Roboto</vt:lpstr>
      <vt:lpstr>Minimalist Pitch Deck by Slidesgo</vt:lpstr>
      <vt:lpstr>ProjectPulse:   TASK MANAGEMENT APP</vt:lpstr>
      <vt:lpstr>Project introduction</vt:lpstr>
      <vt:lpstr>PowerPoint Presentation</vt:lpstr>
      <vt:lpstr>Functional Requirements</vt:lpstr>
      <vt:lpstr>PowerPoint Presentation</vt:lpstr>
      <vt:lpstr>Nonfunctional Requirements</vt:lpstr>
      <vt:lpstr>Nonfunctional Requirements</vt:lpstr>
      <vt:lpstr>Design -  Dataflow Diagram</vt:lpstr>
      <vt:lpstr>Data Flow Diagram</vt:lpstr>
      <vt:lpstr>Architecture Diagrams</vt:lpstr>
      <vt:lpstr>PowerPoint Presentation</vt:lpstr>
      <vt:lpstr>PowerPoint Presentation</vt:lpstr>
      <vt:lpstr>PowerPoint Presentation</vt:lpstr>
      <vt:lpstr>PowerPoint Presentation</vt:lpstr>
      <vt:lpstr>Project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Divisions</vt:lpstr>
      <vt:lpstr>PowerPoint Presentation</vt:lpstr>
      <vt:lpstr>Lessons Learnt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Tauha Imran</cp:lastModifiedBy>
  <cp:revision>13</cp:revision>
  <dcterms:modified xsi:type="dcterms:W3CDTF">2025-04-29T14:41:13Z</dcterms:modified>
</cp:coreProperties>
</file>